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Open Sans SemiBold"/>
      <p:regular r:id="rId27"/>
      <p:bold r:id="rId28"/>
      <p:italic r:id="rId29"/>
      <p:boldItalic r:id="rId30"/>
    </p:embeddedFont>
    <p:embeddedFont>
      <p:font typeface="Open Sans Medium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penSansSemiBold-bold.fntdata"/><Relationship Id="rId27" Type="http://schemas.openxmlformats.org/officeDocument/2006/relationships/font" Target="fonts/OpenSans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Medium-regular.fntdata"/><Relationship Id="rId30" Type="http://schemas.openxmlformats.org/officeDocument/2006/relationships/font" Target="fonts/OpenSans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OpenSansMedium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OpenSa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3a412c5b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3a412c5b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3a412c5b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3a412c5b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3a412c5b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3a412c5b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3a412c5b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3a412c5b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357a72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357a72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2fa8bb1b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2fa8bb1b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39d4ec94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39d4ec94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9d4ec94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39d4ec94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3a412c5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3a412c5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3a412c5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3a412c5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3a412c5b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3a412c5b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3a412c5b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3a412c5b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rgbClr val="EA4335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rgbClr val="FBBC04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b="1" sz="40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850" y="827170"/>
            <a:ext cx="2582624" cy="11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49" y="2608150"/>
            <a:ext cx="2582625" cy="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3" name="Google Shape;113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2" name="Google Shape;132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" name="Google Shape;23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" name="Google Shape;4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7807" y="2695175"/>
            <a:ext cx="1653018" cy="76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800" y="3375512"/>
            <a:ext cx="1653021" cy="45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7" name="Google Shape;47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EA4335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BBC04">
                <a:alpha val="2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Open Sans Medium"/>
              <a:buNone/>
              <a:defRPr sz="24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2" name="Google Shape;5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33" y="676200"/>
            <a:ext cx="925574" cy="4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" y="1397300"/>
            <a:ext cx="925575" cy="255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6" name="Google Shape;56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0" name="Google Shape;70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7" name="Google Shape;77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9" name="Google Shape;99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3" name="Google Shape;103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7" name="Google Shape;107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0" name="Google Shape;11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type="ctrTitle"/>
          </p:nvPr>
        </p:nvSpPr>
        <p:spPr>
          <a:xfrm>
            <a:off x="4348600" y="1832300"/>
            <a:ext cx="45732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285F4"/>
                </a:solidFill>
              </a:rPr>
              <a:t>Flutter</a:t>
            </a:r>
            <a:r>
              <a:rPr lang="es"/>
              <a:t> como alternativa </a:t>
            </a:r>
            <a:r>
              <a:rPr b="1" lang="es">
                <a:solidFill>
                  <a:srgbClr val="34A853"/>
                </a:solidFill>
              </a:rPr>
              <a:t>multiplataforma</a:t>
            </a:r>
            <a:endParaRPr b="1">
              <a:solidFill>
                <a:srgbClr val="34A853"/>
              </a:solidFill>
            </a:endParaRP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7400250" y="4275825"/>
            <a:ext cx="1154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@elmogch</a:t>
            </a:r>
            <a:endParaRPr b="1"/>
          </a:p>
        </p:txBody>
      </p:sp>
      <p:pic>
        <p:nvPicPr>
          <p:cNvPr id="142" name="Google Shape;14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149" y="4286576"/>
            <a:ext cx="380025" cy="3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289" y="4256163"/>
            <a:ext cx="440876" cy="440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3"/>
          <p:cNvGrpSpPr/>
          <p:nvPr/>
        </p:nvGrpSpPr>
        <p:grpSpPr>
          <a:xfrm>
            <a:off x="5780625" y="4286400"/>
            <a:ext cx="388900" cy="391600"/>
            <a:chOff x="5780625" y="4286400"/>
            <a:chExt cx="388900" cy="391600"/>
          </a:xfrm>
        </p:grpSpPr>
        <p:sp>
          <p:nvSpPr>
            <p:cNvPr id="145" name="Google Shape;145;p13"/>
            <p:cNvSpPr/>
            <p:nvPr/>
          </p:nvSpPr>
          <p:spPr>
            <a:xfrm>
              <a:off x="5789425" y="4298200"/>
              <a:ext cx="380100" cy="37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" name="Google Shape;14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80625" y="4286400"/>
              <a:ext cx="380026" cy="38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675" y="4286738"/>
            <a:ext cx="380025" cy="37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4A853"/>
                </a:solidFill>
              </a:rPr>
              <a:t>Pros</a:t>
            </a:r>
            <a:r>
              <a:rPr lang="es"/>
              <a:t> y </a:t>
            </a:r>
            <a:r>
              <a:rPr lang="es">
                <a:solidFill>
                  <a:srgbClr val="EA4335"/>
                </a:solidFill>
              </a:rPr>
              <a:t>contras</a:t>
            </a:r>
            <a:r>
              <a:rPr lang="es"/>
              <a:t> de </a:t>
            </a:r>
            <a:r>
              <a:rPr lang="es">
                <a:solidFill>
                  <a:srgbClr val="4285F4"/>
                </a:solidFill>
              </a:rPr>
              <a:t>Flutter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1297500" y="1567550"/>
            <a:ext cx="3527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34A853"/>
                </a:solidFill>
              </a:rPr>
              <a:t>Pros</a:t>
            </a:r>
            <a:endParaRPr b="1" sz="1500">
              <a:solidFill>
                <a:srgbClr val="34A853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Fácil de aprender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IDEs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Widgets listos para usar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Hot reload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Manejo de estado (Provider, Bloc, Redux)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Documentación</a:t>
            </a:r>
            <a:endParaRPr/>
          </a:p>
        </p:txBody>
      </p:sp>
      <p:sp>
        <p:nvSpPr>
          <p:cNvPr id="224" name="Google Shape;224;p22"/>
          <p:cNvSpPr txBox="1"/>
          <p:nvPr>
            <p:ph idx="1" type="body"/>
          </p:nvPr>
        </p:nvSpPr>
        <p:spPr>
          <a:xfrm>
            <a:off x="4824600" y="1567550"/>
            <a:ext cx="3527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EA4335"/>
                </a:solidFill>
              </a:rPr>
              <a:t>Contras</a:t>
            </a:r>
            <a:endParaRPr b="1" sz="1500">
              <a:solidFill>
                <a:srgbClr val="EA4335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Duplicado de código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Código nativo para características específicas o personalizadas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No programas todo una sola vez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Mac para compilar en iOS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Pasar a nativo te requiera costo y tiempo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Demo:</a:t>
            </a:r>
            <a:r>
              <a:rPr lang="es"/>
              <a:t> </a:t>
            </a:r>
            <a:r>
              <a:rPr lang="es">
                <a:solidFill>
                  <a:srgbClr val="4285F4"/>
                </a:solidFill>
              </a:rPr>
              <a:t>Poké</a:t>
            </a:r>
            <a:r>
              <a:rPr lang="es">
                <a:solidFill>
                  <a:srgbClr val="34A853"/>
                </a:solidFill>
              </a:rPr>
              <a:t>dex</a:t>
            </a:r>
            <a:endParaRPr>
              <a:solidFill>
                <a:srgbClr val="34A85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BBC04"/>
                </a:solidFill>
              </a:rPr>
              <a:t>Conclusiones</a:t>
            </a:r>
            <a:r>
              <a:rPr lang="es"/>
              <a:t>: ¿Debería usar </a:t>
            </a:r>
            <a:r>
              <a:rPr lang="es">
                <a:solidFill>
                  <a:srgbClr val="4285F4"/>
                </a:solidFill>
              </a:rPr>
              <a:t>Flutter</a:t>
            </a:r>
            <a:r>
              <a:rPr lang="es"/>
              <a:t>?</a:t>
            </a:r>
            <a:endParaRPr/>
          </a:p>
        </p:txBody>
      </p:sp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1297500" y="1307850"/>
            <a:ext cx="3527100" cy="19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34A853"/>
                </a:solidFill>
              </a:rPr>
              <a:t>SÍ</a:t>
            </a:r>
            <a:endParaRPr b="1" sz="1500">
              <a:solidFill>
                <a:srgbClr val="34A853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MVPs, prototipos o pequeños proyectos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Proyectos personales o freelance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Aplicaciones transaccionales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Recursos limitados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UI Simple</a:t>
            </a:r>
            <a:endParaRPr/>
          </a:p>
        </p:txBody>
      </p:sp>
      <p:sp>
        <p:nvSpPr>
          <p:cNvPr id="236" name="Google Shape;236;p24"/>
          <p:cNvSpPr txBox="1"/>
          <p:nvPr>
            <p:ph idx="1" type="body"/>
          </p:nvPr>
        </p:nvSpPr>
        <p:spPr>
          <a:xfrm>
            <a:off x="4824600" y="2708325"/>
            <a:ext cx="3527100" cy="19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EA4335"/>
                </a:solidFill>
              </a:rPr>
              <a:t>NO</a:t>
            </a:r>
            <a:endParaRPr b="1" sz="1500">
              <a:solidFill>
                <a:srgbClr val="EA4335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Profundo nivel integración con el sistema (WIFI, memoria, batería)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Videojuegos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Media apps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Integración con otro software o dispositivos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125" y="3306750"/>
            <a:ext cx="1409850" cy="14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225" y="1148558"/>
            <a:ext cx="1409850" cy="142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ctrTitle"/>
          </p:nvPr>
        </p:nvSpPr>
        <p:spPr>
          <a:xfrm>
            <a:off x="4348600" y="1832300"/>
            <a:ext cx="45732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85F4"/>
                </a:solidFill>
              </a:rPr>
              <a:t>¡</a:t>
            </a:r>
            <a:r>
              <a:rPr lang="es">
                <a:solidFill>
                  <a:srgbClr val="34A853"/>
                </a:solidFill>
              </a:rPr>
              <a:t>Muchas</a:t>
            </a:r>
            <a:r>
              <a:rPr lang="es"/>
              <a:t> </a:t>
            </a:r>
            <a:r>
              <a:rPr lang="es">
                <a:solidFill>
                  <a:srgbClr val="EA4335"/>
                </a:solidFill>
              </a:rPr>
              <a:t>gracias</a:t>
            </a:r>
            <a:r>
              <a:rPr lang="es">
                <a:solidFill>
                  <a:srgbClr val="FBBC04"/>
                </a:solidFill>
              </a:rPr>
              <a:t>!</a:t>
            </a:r>
            <a:endParaRPr b="1">
              <a:solidFill>
                <a:srgbClr val="FBBC04"/>
              </a:solidFill>
            </a:endParaRPr>
          </a:p>
        </p:txBody>
      </p:sp>
      <p:sp>
        <p:nvSpPr>
          <p:cNvPr id="244" name="Google Shape;244;p25"/>
          <p:cNvSpPr txBox="1"/>
          <p:nvPr>
            <p:ph idx="1" type="subTitle"/>
          </p:nvPr>
        </p:nvSpPr>
        <p:spPr>
          <a:xfrm>
            <a:off x="7400250" y="4275825"/>
            <a:ext cx="1154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@elmogch</a:t>
            </a:r>
            <a:endParaRPr b="1"/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149" y="4286576"/>
            <a:ext cx="380025" cy="3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675" y="4286738"/>
            <a:ext cx="380025" cy="3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289" y="4256163"/>
            <a:ext cx="440876" cy="440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5"/>
          <p:cNvGrpSpPr/>
          <p:nvPr/>
        </p:nvGrpSpPr>
        <p:grpSpPr>
          <a:xfrm>
            <a:off x="5780625" y="4286400"/>
            <a:ext cx="388900" cy="391600"/>
            <a:chOff x="5780625" y="4286400"/>
            <a:chExt cx="388900" cy="391600"/>
          </a:xfrm>
        </p:grpSpPr>
        <p:sp>
          <p:nvSpPr>
            <p:cNvPr id="249" name="Google Shape;249;p25"/>
            <p:cNvSpPr/>
            <p:nvPr/>
          </p:nvSpPr>
          <p:spPr>
            <a:xfrm>
              <a:off x="5789425" y="4298200"/>
              <a:ext cx="380100" cy="379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80625" y="4286400"/>
              <a:ext cx="380026" cy="38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823850" y="2053000"/>
            <a:ext cx="5061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Write </a:t>
            </a:r>
            <a:r>
              <a:rPr lang="es">
                <a:solidFill>
                  <a:srgbClr val="4285F4"/>
                </a:solidFill>
              </a:rPr>
              <a:t>once</a:t>
            </a:r>
            <a:r>
              <a:rPr lang="es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run </a:t>
            </a:r>
            <a:r>
              <a:rPr lang="es">
                <a:solidFill>
                  <a:srgbClr val="34A853"/>
                </a:solidFill>
              </a:rPr>
              <a:t>everywhere</a:t>
            </a:r>
            <a:endParaRPr>
              <a:solidFill>
                <a:srgbClr val="34A85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</a:t>
            </a:r>
            <a:r>
              <a:rPr lang="es">
                <a:solidFill>
                  <a:srgbClr val="34A853"/>
                </a:solidFill>
              </a:rPr>
              <a:t>Flutter</a:t>
            </a:r>
            <a:r>
              <a:rPr lang="es"/>
              <a:t>?</a:t>
            </a:r>
            <a:endParaRPr/>
          </a:p>
        </p:txBody>
      </p: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1297500" y="1567550"/>
            <a:ext cx="4691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Flutter es un SDK creado por </a:t>
            </a:r>
            <a:r>
              <a:rPr lang="es">
                <a:solidFill>
                  <a:srgbClr val="4285F4"/>
                </a:solidFill>
              </a:rPr>
              <a:t>G</a:t>
            </a:r>
            <a:r>
              <a:rPr lang="es">
                <a:solidFill>
                  <a:srgbClr val="EA4335"/>
                </a:solidFill>
              </a:rPr>
              <a:t>o</a:t>
            </a:r>
            <a:r>
              <a:rPr lang="es">
                <a:solidFill>
                  <a:srgbClr val="FBBC04"/>
                </a:solidFill>
              </a:rPr>
              <a:t>o</a:t>
            </a:r>
            <a:r>
              <a:rPr lang="es">
                <a:solidFill>
                  <a:srgbClr val="4285F4"/>
                </a:solidFill>
              </a:rPr>
              <a:t>g</a:t>
            </a:r>
            <a:r>
              <a:rPr lang="es">
                <a:solidFill>
                  <a:srgbClr val="34A853"/>
                </a:solidFill>
              </a:rPr>
              <a:t>l</a:t>
            </a:r>
            <a:r>
              <a:rPr lang="es">
                <a:solidFill>
                  <a:srgbClr val="EA4335"/>
                </a:solidFill>
              </a:rPr>
              <a:t>e</a:t>
            </a:r>
            <a:r>
              <a:rPr lang="es"/>
              <a:t> para desarrollar aplicaciones multiplataforma desde un solo código base escrito en Dart.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Móviles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Web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Desktop</a:t>
            </a:r>
            <a:endParaRPr/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625" y="1567550"/>
            <a:ext cx="2289450" cy="22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</a:t>
            </a:r>
            <a:r>
              <a:rPr lang="es">
                <a:solidFill>
                  <a:srgbClr val="4285F4"/>
                </a:solidFill>
              </a:rPr>
              <a:t>Dart</a:t>
            </a:r>
            <a:r>
              <a:rPr lang="es"/>
              <a:t>?</a:t>
            </a:r>
            <a:endParaRPr/>
          </a:p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4385925" y="1567550"/>
            <a:ext cx="3950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de programación creado por </a:t>
            </a:r>
            <a:r>
              <a:rPr lang="es">
                <a:solidFill>
                  <a:srgbClr val="4285F4"/>
                </a:solidFill>
              </a:rPr>
              <a:t>G</a:t>
            </a:r>
            <a:r>
              <a:rPr lang="es">
                <a:solidFill>
                  <a:srgbClr val="EA4335"/>
                </a:solidFill>
              </a:rPr>
              <a:t>o</a:t>
            </a:r>
            <a:r>
              <a:rPr lang="es">
                <a:solidFill>
                  <a:srgbClr val="FBBC04"/>
                </a:solidFill>
              </a:rPr>
              <a:t>o</a:t>
            </a:r>
            <a:r>
              <a:rPr lang="es">
                <a:solidFill>
                  <a:srgbClr val="4285F4"/>
                </a:solidFill>
              </a:rPr>
              <a:t>g</a:t>
            </a:r>
            <a:r>
              <a:rPr lang="es">
                <a:solidFill>
                  <a:srgbClr val="34A853"/>
                </a:solidFill>
              </a:rPr>
              <a:t>l</a:t>
            </a:r>
            <a:r>
              <a:rPr lang="es">
                <a:solidFill>
                  <a:srgbClr val="EA4335"/>
                </a:solidFill>
              </a:rPr>
              <a:t>e</a:t>
            </a:r>
            <a:r>
              <a:rPr lang="es"/>
              <a:t> con objetivos específicos: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Optimización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Desarrollo productivo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Eficiencia multiplataforma</a:t>
            </a: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2067700" cy="2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Frameworks </a:t>
            </a:r>
            <a:r>
              <a:rPr lang="es">
                <a:solidFill>
                  <a:srgbClr val="4285F4"/>
                </a:solidFill>
              </a:rPr>
              <a:t>nativos</a:t>
            </a:r>
            <a:r>
              <a:rPr lang="es"/>
              <a:t> vs </a:t>
            </a:r>
            <a:r>
              <a:rPr lang="es">
                <a:solidFill>
                  <a:srgbClr val="34A853"/>
                </a:solidFill>
              </a:rPr>
              <a:t>multiplataforma</a:t>
            </a:r>
            <a:endParaRPr>
              <a:solidFill>
                <a:srgbClr val="34A853"/>
              </a:solidFill>
            </a:endParaRPr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297500" y="1307850"/>
            <a:ext cx="70389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Existen 2 formas de desarrollar aplicaciones: </a:t>
            </a:r>
            <a:endParaRPr/>
          </a:p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4944150" y="1745913"/>
            <a:ext cx="35367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34A853"/>
                </a:solidFill>
              </a:rPr>
              <a:t>Multiplataformas</a:t>
            </a:r>
            <a:r>
              <a:rPr lang="es"/>
              <a:t>: Uso de herramientas que corren en diferentes SO que permite crear una aplicación que corre en distintos SO.</a:t>
            </a:r>
            <a:endParaRPr/>
          </a:p>
        </p:txBody>
      </p: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1297500" y="1745913"/>
            <a:ext cx="35367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4285F4"/>
                </a:solidFill>
              </a:rPr>
              <a:t>Nativos</a:t>
            </a:r>
            <a:r>
              <a:rPr lang="es"/>
              <a:t>: Uso de herramientas que van de la mano de un SO que permite crear una aplicación que corre en un SO específico. </a:t>
            </a: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875" y="3410075"/>
            <a:ext cx="537625" cy="5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2170650" y="4019875"/>
            <a:ext cx="6234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Swift</a:t>
            </a:r>
            <a:endParaRPr/>
          </a:p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3219763" y="4019875"/>
            <a:ext cx="8949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Kotlin</a:t>
            </a:r>
            <a:endParaRPr/>
          </a:p>
        </p:txBody>
      </p:sp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300" y="3361125"/>
            <a:ext cx="580500" cy="5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7944" y="3070589"/>
            <a:ext cx="1662900" cy="16629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7"/>
          <p:cNvGrpSpPr/>
          <p:nvPr/>
        </p:nvGrpSpPr>
        <p:grpSpPr>
          <a:xfrm>
            <a:off x="4944142" y="2911004"/>
            <a:ext cx="1663033" cy="2104177"/>
            <a:chOff x="4944142" y="2911004"/>
            <a:chExt cx="1663033" cy="2104177"/>
          </a:xfrm>
        </p:grpSpPr>
        <p:pic>
          <p:nvPicPr>
            <p:cNvPr id="181" name="Google Shape;18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44251" y="3611813"/>
              <a:ext cx="500928" cy="580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17"/>
            <p:cNvGrpSpPr/>
            <p:nvPr/>
          </p:nvGrpSpPr>
          <p:grpSpPr>
            <a:xfrm>
              <a:off x="6026674" y="3594375"/>
              <a:ext cx="580501" cy="580500"/>
              <a:chOff x="7900349" y="4515000"/>
              <a:chExt cx="580501" cy="580500"/>
            </a:xfrm>
          </p:grpSpPr>
          <p:sp>
            <p:nvSpPr>
              <p:cNvPr id="183" name="Google Shape;183;p17"/>
              <p:cNvSpPr/>
              <p:nvPr/>
            </p:nvSpPr>
            <p:spPr>
              <a:xfrm>
                <a:off x="7900350" y="4515000"/>
                <a:ext cx="580500" cy="556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84" name="Google Shape;184;p1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900349" y="4515000"/>
                <a:ext cx="580500" cy="58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" name="Google Shape;185;p17"/>
            <p:cNvGrpSpPr/>
            <p:nvPr/>
          </p:nvGrpSpPr>
          <p:grpSpPr>
            <a:xfrm>
              <a:off x="4944144" y="4331871"/>
              <a:ext cx="1662902" cy="683310"/>
              <a:chOff x="6577864" y="4250347"/>
              <a:chExt cx="1412711" cy="580503"/>
            </a:xfrm>
          </p:grpSpPr>
          <p:sp>
            <p:nvSpPr>
              <p:cNvPr id="186" name="Google Shape;186;p17"/>
              <p:cNvSpPr/>
              <p:nvPr/>
            </p:nvSpPr>
            <p:spPr>
              <a:xfrm>
                <a:off x="6577875" y="4250350"/>
                <a:ext cx="1412700" cy="580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87" name="Google Shape;187;p1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577864" y="4250347"/>
                <a:ext cx="1412626" cy="58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8" name="Google Shape;188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44142" y="2911004"/>
              <a:ext cx="1662899" cy="5612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 de </a:t>
            </a:r>
            <a:r>
              <a:rPr lang="es">
                <a:solidFill>
                  <a:srgbClr val="4285F4"/>
                </a:solidFill>
              </a:rPr>
              <a:t>aplicaciones</a:t>
            </a:r>
            <a:r>
              <a:rPr lang="es"/>
              <a:t> </a:t>
            </a:r>
            <a:r>
              <a:rPr lang="es">
                <a:solidFill>
                  <a:srgbClr val="34A853"/>
                </a:solidFill>
              </a:rPr>
              <a:t>multiplataformas</a:t>
            </a:r>
            <a:endParaRPr>
              <a:solidFill>
                <a:srgbClr val="34A853"/>
              </a:solidFill>
            </a:endParaRPr>
          </a:p>
        </p:txBody>
      </p:sp>
      <p:sp>
        <p:nvSpPr>
          <p:cNvPr id="194" name="Google Shape;194;p18"/>
          <p:cNvSpPr txBox="1"/>
          <p:nvPr>
            <p:ph idx="1" type="body"/>
          </p:nvPr>
        </p:nvSpPr>
        <p:spPr>
          <a:xfrm>
            <a:off x="1297500" y="2870800"/>
            <a:ext cx="3949800" cy="16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Tiempos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Costos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Eficiencia en el desarrollo (Time to Market)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Compatibilidad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Curva menor de aprendizaje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Escalabilidad (hasta cierto punto)</a:t>
            </a:r>
            <a:endParaRPr/>
          </a:p>
        </p:txBody>
      </p:sp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375" y="2738425"/>
            <a:ext cx="3024850" cy="174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763" y="1419475"/>
            <a:ext cx="2414288" cy="16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/>
          <p:nvPr/>
        </p:nvSpPr>
        <p:spPr>
          <a:xfrm flipH="1" rot="10800000">
            <a:off x="6647050" y="1993525"/>
            <a:ext cx="654000" cy="744900"/>
          </a:xfrm>
          <a:prstGeom prst="bentUpArrow">
            <a:avLst>
              <a:gd fmla="val 25619" name="adj1"/>
              <a:gd fmla="val 25000" name="adj2"/>
              <a:gd fmla="val 22439" name="adj3"/>
            </a:avLst>
          </a:prstGeom>
          <a:solidFill>
            <a:srgbClr val="EA43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usar </a:t>
            </a:r>
            <a:r>
              <a:rPr lang="es">
                <a:solidFill>
                  <a:srgbClr val="4285F4"/>
                </a:solidFill>
              </a:rPr>
              <a:t>nativos</a:t>
            </a:r>
            <a:r>
              <a:rPr lang="es"/>
              <a:t> si existen </a:t>
            </a:r>
            <a:r>
              <a:rPr lang="es">
                <a:solidFill>
                  <a:srgbClr val="34A853"/>
                </a:solidFill>
              </a:rPr>
              <a:t>multiplataformas</a:t>
            </a:r>
            <a:r>
              <a:rPr lang="es"/>
              <a:t>?</a:t>
            </a:r>
            <a:endParaRPr/>
          </a:p>
        </p:txBody>
      </p:sp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Evolución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Peso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Rendimiento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UX/UI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Oportunidad laboral</a:t>
            </a:r>
            <a:endParaRPr/>
          </a:p>
        </p:txBody>
      </p:sp>
      <p:pic>
        <p:nvPicPr>
          <p:cNvPr id="204" name="Google Shape;2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225" y="1567550"/>
            <a:ext cx="29112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mejor desarrollador </a:t>
            </a:r>
            <a:r>
              <a:rPr lang="es">
                <a:solidFill>
                  <a:srgbClr val="4285F4"/>
                </a:solidFill>
              </a:rPr>
              <a:t>multiplataforma</a:t>
            </a:r>
            <a:r>
              <a:rPr lang="es"/>
              <a:t> es el que conoce los sistemas </a:t>
            </a:r>
            <a:r>
              <a:rPr lang="es">
                <a:solidFill>
                  <a:srgbClr val="34A853"/>
                </a:solidFill>
              </a:rPr>
              <a:t>nativos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 con otros </a:t>
            </a:r>
            <a:r>
              <a:rPr lang="es">
                <a:solidFill>
                  <a:srgbClr val="34A853"/>
                </a:solidFill>
              </a:rPr>
              <a:t>frameworks</a:t>
            </a:r>
            <a:endParaRPr>
              <a:solidFill>
                <a:srgbClr val="34A853"/>
              </a:solidFill>
            </a:endParaRPr>
          </a:p>
        </p:txBody>
      </p:sp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2029825" y="4194488"/>
            <a:ext cx="29844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85F4"/>
                </a:solidFill>
              </a:rPr>
              <a:t>Dart Native</a:t>
            </a:r>
            <a:r>
              <a:rPr lang="es"/>
              <a:t> (compilador JIT y AOT)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BBC04"/>
                </a:solidFill>
              </a:rPr>
              <a:t>Skia</a:t>
            </a:r>
            <a:r>
              <a:rPr lang="es"/>
              <a:t> (motor de renderizado 2D)</a:t>
            </a:r>
            <a:endParaRPr/>
          </a:p>
        </p:txBody>
      </p:sp>
      <p:sp>
        <p:nvSpPr>
          <p:cNvPr id="216" name="Google Shape;216;p21"/>
          <p:cNvSpPr txBox="1"/>
          <p:nvPr>
            <p:ph idx="1" type="body"/>
          </p:nvPr>
        </p:nvSpPr>
        <p:spPr>
          <a:xfrm>
            <a:off x="5234950" y="4194500"/>
            <a:ext cx="23691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4A853"/>
                </a:solidFill>
              </a:rPr>
              <a:t>Dart Web </a:t>
            </a:r>
            <a:br>
              <a:rPr lang="es">
                <a:solidFill>
                  <a:srgbClr val="34A853"/>
                </a:solidFill>
              </a:rPr>
            </a:br>
            <a:r>
              <a:rPr lang="es"/>
              <a:t>(compilador</a:t>
            </a:r>
            <a:r>
              <a:rPr lang="es"/>
              <a:t> </a:t>
            </a:r>
            <a:r>
              <a:rPr lang="es"/>
              <a:t>JavaScript)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828" y="1307850"/>
            <a:ext cx="5574228" cy="28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